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483" r:id="rId2"/>
  </p:sldIdLst>
  <p:sldSz cx="30275213" cy="42811700"/>
  <p:notesSz cx="6797675" cy="9928225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1pPr>
    <a:lvl2pPr marL="2088170"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2pPr>
    <a:lvl3pPr marL="4176339"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3pPr>
    <a:lvl4pPr marL="6264509"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4pPr>
    <a:lvl5pPr marL="8352678" algn="ctr" rtl="0" fontAlgn="base">
      <a:spcBef>
        <a:spcPct val="0"/>
      </a:spcBef>
      <a:spcAft>
        <a:spcPct val="0"/>
      </a:spcAft>
      <a:defRPr sz="3700" kern="1200">
        <a:solidFill>
          <a:schemeClr val="bg1"/>
        </a:solidFill>
        <a:latin typeface="Arial" charset="0"/>
        <a:ea typeface="+mn-ea"/>
        <a:cs typeface="+mn-cs"/>
      </a:defRPr>
    </a:lvl5pPr>
    <a:lvl6pPr marL="10440848" algn="l" defTabSz="4176339" rtl="0" eaLnBrk="1" latinLnBrk="0" hangingPunct="1">
      <a:defRPr sz="3700" kern="1200">
        <a:solidFill>
          <a:schemeClr val="bg1"/>
        </a:solidFill>
        <a:latin typeface="Arial" charset="0"/>
        <a:ea typeface="+mn-ea"/>
        <a:cs typeface="+mn-cs"/>
      </a:defRPr>
    </a:lvl6pPr>
    <a:lvl7pPr marL="12529017" algn="l" defTabSz="4176339" rtl="0" eaLnBrk="1" latinLnBrk="0" hangingPunct="1">
      <a:defRPr sz="3700" kern="1200">
        <a:solidFill>
          <a:schemeClr val="bg1"/>
        </a:solidFill>
        <a:latin typeface="Arial" charset="0"/>
        <a:ea typeface="+mn-ea"/>
        <a:cs typeface="+mn-cs"/>
      </a:defRPr>
    </a:lvl7pPr>
    <a:lvl8pPr marL="14617187" algn="l" defTabSz="4176339" rtl="0" eaLnBrk="1" latinLnBrk="0" hangingPunct="1">
      <a:defRPr sz="3700" kern="1200">
        <a:solidFill>
          <a:schemeClr val="bg1"/>
        </a:solidFill>
        <a:latin typeface="Arial" charset="0"/>
        <a:ea typeface="+mn-ea"/>
        <a:cs typeface="+mn-cs"/>
      </a:defRPr>
    </a:lvl8pPr>
    <a:lvl9pPr marL="16705356" algn="l" defTabSz="4176339" rtl="0" eaLnBrk="1" latinLnBrk="0" hangingPunct="1">
      <a:defRPr sz="3700" kern="1200">
        <a:solidFill>
          <a:schemeClr val="bg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AG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A236"/>
    <a:srgbClr val="FFFFFF"/>
    <a:srgbClr val="3366CC"/>
    <a:srgbClr val="FF3333"/>
    <a:srgbClr val="4670E6"/>
    <a:srgbClr val="9CC1FC"/>
    <a:srgbClr val="99CCFF"/>
    <a:srgbClr val="4D4D4D"/>
    <a:srgbClr val="990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9" autoAdjust="0"/>
    <p:restoredTop sz="97681" autoAdjust="0"/>
  </p:normalViewPr>
  <p:slideViewPr>
    <p:cSldViewPr>
      <p:cViewPr>
        <p:scale>
          <a:sx n="41" d="100"/>
          <a:sy n="41" d="100"/>
        </p:scale>
        <p:origin x="-992" y="4664"/>
      </p:cViewPr>
      <p:guideLst>
        <p:guide orient="horz" pos="13484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31" d="100"/>
          <a:sy n="31" d="100"/>
        </p:scale>
        <p:origin x="-1206" y="-78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2951163" cy="53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3026" y="1"/>
            <a:ext cx="2951163" cy="533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0843219-2D30-4B53-95B6-3DFC8856E1C5}" type="datetime1">
              <a:rPr lang="es-ES"/>
              <a:pPr>
                <a:defRPr/>
              </a:pPr>
              <a:t>2/26/15</a:t>
            </a:fld>
            <a:endParaRPr lang="es-ES"/>
          </a:p>
        </p:txBody>
      </p:sp>
      <p:sp>
        <p:nvSpPr>
          <p:cNvPr id="246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50969"/>
            <a:ext cx="2951163" cy="45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46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3026" y="9450969"/>
            <a:ext cx="2951163" cy="456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3A25055-78AF-4E52-A593-40D4BFFC072B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82812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4813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8245849-2711-46EB-A695-78702962691B}" type="datetime1">
              <a:rPr lang="en-GB"/>
              <a:pPr>
                <a:defRPr/>
              </a:pPr>
              <a:t>2/26/15</a:t>
            </a:fld>
            <a:endParaRPr lang="en-GB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84388" y="746125"/>
            <a:ext cx="26304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5109"/>
            <a:ext cx="4984750" cy="446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Haga clic para modificar el estilo de texto del patrón</a:t>
            </a:r>
          </a:p>
          <a:p>
            <a:pPr lvl="1"/>
            <a:r>
              <a:rPr lang="en-GB" noProof="0" smtClean="0"/>
              <a:t>Segundo nivel</a:t>
            </a:r>
          </a:p>
          <a:p>
            <a:pPr lvl="2"/>
            <a:r>
              <a:rPr lang="en-GB" noProof="0" smtClean="0"/>
              <a:t>Tercer nivel</a:t>
            </a:r>
          </a:p>
          <a:p>
            <a:pPr lvl="3"/>
            <a:r>
              <a:rPr lang="en-GB" noProof="0" smtClean="0"/>
              <a:t>Cuarto nivel</a:t>
            </a:r>
          </a:p>
          <a:p>
            <a:pPr lvl="4"/>
            <a:r>
              <a:rPr lang="en-GB" noProof="0" smtClean="0"/>
              <a:t>Quinto nivel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1814"/>
            <a:ext cx="2944813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1814"/>
            <a:ext cx="2944812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26A233F-8987-4149-B24C-9EF1ECEEC55F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6539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1pPr>
    <a:lvl2pPr marL="2088170"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2pPr>
    <a:lvl3pPr marL="4176339"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3pPr>
    <a:lvl4pPr marL="6264509"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4pPr>
    <a:lvl5pPr marL="8352678" algn="l" rtl="0" eaLnBrk="0" fontAlgn="base" hangingPunct="0">
      <a:spcBef>
        <a:spcPct val="30000"/>
      </a:spcBef>
      <a:spcAft>
        <a:spcPct val="0"/>
      </a:spcAft>
      <a:defRPr kumimoji="1" sz="5500" kern="1200">
        <a:solidFill>
          <a:schemeClr val="tx1"/>
        </a:solidFill>
        <a:latin typeface="Arial" charset="0"/>
        <a:ea typeface="+mn-ea"/>
        <a:cs typeface="+mn-cs"/>
      </a:defRPr>
    </a:lvl5pPr>
    <a:lvl6pPr marL="10440848" algn="l" defTabSz="4176339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4176339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4176339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4176339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26" descr="Circulos_azul&amp;roj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224481" cy="428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29" descr="logo_grand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86224" y="475686"/>
            <a:ext cx="3894782" cy="516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032" descr="logo_f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587151" y="951371"/>
            <a:ext cx="1792336" cy="385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33" descr="logo_upm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605498" y="1050476"/>
            <a:ext cx="2270641" cy="3706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8835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9082564" y="6183912"/>
            <a:ext cx="20435769" cy="18551737"/>
          </a:xfrm>
          <a:prstGeom prst="rect">
            <a:avLst/>
          </a:prstGeom>
        </p:spPr>
        <p:txBody>
          <a:bodyPr/>
          <a:lstStyle>
            <a:lvl1pPr algn="ctr">
              <a:defRPr sz="14600">
                <a:solidFill>
                  <a:srgbClr val="333333"/>
                </a:solidFill>
              </a:defRPr>
            </a:lvl1pPr>
          </a:lstStyle>
          <a:p>
            <a:r>
              <a:rPr lang="es-ES"/>
              <a:t>Title</a:t>
            </a:r>
          </a:p>
        </p:txBody>
      </p:sp>
      <p:sp>
        <p:nvSpPr>
          <p:cNvPr id="248836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9082564" y="24735649"/>
            <a:ext cx="20435769" cy="15697623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600">
                <a:solidFill>
                  <a:srgbClr val="333333"/>
                </a:solidFill>
              </a:defRPr>
            </a:lvl1pPr>
          </a:lstStyle>
          <a:p>
            <a:r>
              <a:rPr lang="en-GB"/>
              <a:t>Subtitle</a:t>
            </a:r>
            <a:endParaRPr lang="es-ES_tradnl"/>
          </a:p>
          <a:p>
            <a:endParaRPr lang="es-E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220170" y="40908958"/>
            <a:ext cx="5802749" cy="142705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7634" tIns="208817" rIns="417634" bIns="208817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1031"/>
          <p:cNvSpPr>
            <a:spLocks noGrp="1" noChangeArrowheads="1"/>
          </p:cNvSpPr>
          <p:nvPr>
            <p:ph type="ftr" sz="quarter" idx="11"/>
          </p:nvPr>
        </p:nvSpPr>
        <p:spPr>
          <a:xfrm>
            <a:off x="9334857" y="40908958"/>
            <a:ext cx="14633020" cy="1427057"/>
          </a:xfrm>
          <a:prstGeom prst="rect">
            <a:avLst/>
          </a:prstGeom>
        </p:spPr>
        <p:txBody>
          <a:bodyPr/>
          <a:lstStyle>
            <a:lvl1pPr>
              <a:spcBef>
                <a:spcPct val="50000"/>
              </a:spcBef>
              <a:defRPr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>
              <a:solidFill>
                <a:schemeClr val="accent2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270641" y="6659598"/>
            <a:ext cx="25733931" cy="328223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B1B1D9-F15E-467F-9F55-C2FABA57046E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23084850" y="1902742"/>
            <a:ext cx="6938070" cy="37579159"/>
          </a:xfrm>
          <a:prstGeom prst="rect">
            <a:avLst/>
          </a:prstGeo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270641" y="1902742"/>
            <a:ext cx="20309622" cy="375791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D62160-564F-4010-BB15-4A4CAE644A67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270641" y="6659598"/>
            <a:ext cx="12614672" cy="32822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5389900" y="6659598"/>
            <a:ext cx="12614672" cy="32822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826D06-B466-490D-A6E5-BC09D93A526D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ítulo y texto e imágenes prediseñ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half" idx="1"/>
          </p:nvPr>
        </p:nvSpPr>
        <p:spPr>
          <a:xfrm>
            <a:off x="2270641" y="6659598"/>
            <a:ext cx="12614672" cy="32822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imágenes prediseñadas"/>
          <p:cNvSpPr>
            <a:spLocks noGrp="1"/>
          </p:cNvSpPr>
          <p:nvPr>
            <p:ph type="clipArt" sz="half" idx="2"/>
          </p:nvPr>
        </p:nvSpPr>
        <p:spPr>
          <a:xfrm>
            <a:off x="15389900" y="6659598"/>
            <a:ext cx="12614672" cy="32822303"/>
          </a:xfrm>
          <a:prstGeom prst="rect">
            <a:avLst/>
          </a:prstGeom>
        </p:spPr>
        <p:txBody>
          <a:bodyPr/>
          <a:lstStyle/>
          <a:p>
            <a:pPr lvl="0"/>
            <a:endParaRPr lang="es-ES" noProof="0" smtClean="0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416A3A-31F6-41EF-87BF-EA6C62A541BC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270641" y="6659598"/>
            <a:ext cx="25733931" cy="3282230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21DF7-DDCE-4507-AA6C-DD3DE725144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91533" y="27510485"/>
            <a:ext cx="25733931" cy="8502879"/>
          </a:xfrm>
          <a:prstGeom prst="rect">
            <a:avLst/>
          </a:prstGeo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391533" y="18145428"/>
            <a:ext cx="25733931" cy="936505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9100"/>
            </a:lvl1pPr>
            <a:lvl2pPr marL="2088170" indent="0">
              <a:buNone/>
              <a:defRPr sz="8200"/>
            </a:lvl2pPr>
            <a:lvl3pPr marL="4176339" indent="0">
              <a:buNone/>
              <a:defRPr sz="7300"/>
            </a:lvl3pPr>
            <a:lvl4pPr marL="6264509" indent="0">
              <a:buNone/>
              <a:defRPr sz="6400"/>
            </a:lvl4pPr>
            <a:lvl5pPr marL="8352678" indent="0">
              <a:buNone/>
              <a:defRPr sz="6400"/>
            </a:lvl5pPr>
            <a:lvl6pPr marL="10440848" indent="0">
              <a:buNone/>
              <a:defRPr sz="6400"/>
            </a:lvl6pPr>
            <a:lvl7pPr marL="12529017" indent="0">
              <a:buNone/>
              <a:defRPr sz="6400"/>
            </a:lvl7pPr>
            <a:lvl8pPr marL="14617187" indent="0">
              <a:buNone/>
              <a:defRPr sz="6400"/>
            </a:lvl8pPr>
            <a:lvl9pPr marL="16705356" indent="0">
              <a:buNone/>
              <a:defRPr sz="6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50BA8-76B3-46B6-921F-F3F5CF3D5CA3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270641" y="6659598"/>
            <a:ext cx="12614672" cy="32822303"/>
          </a:xfrm>
          <a:prstGeom prst="rect">
            <a:avLst/>
          </a:prstGeo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5389900" y="6659598"/>
            <a:ext cx="12614672" cy="32822303"/>
          </a:xfrm>
          <a:prstGeom prst="rect">
            <a:avLst/>
          </a:prstGeo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E00EDE-D03D-4D6C-8A9B-E45CECD701DA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13761" y="1714453"/>
            <a:ext cx="27247692" cy="71352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513761" y="9583085"/>
            <a:ext cx="13376810" cy="3993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513761" y="13576859"/>
            <a:ext cx="13376810" cy="24666281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5379389" y="9583085"/>
            <a:ext cx="13382065" cy="399377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1000" b="1"/>
            </a:lvl1pPr>
            <a:lvl2pPr marL="2088170" indent="0">
              <a:buNone/>
              <a:defRPr sz="9100" b="1"/>
            </a:lvl2pPr>
            <a:lvl3pPr marL="4176339" indent="0">
              <a:buNone/>
              <a:defRPr sz="8200" b="1"/>
            </a:lvl3pPr>
            <a:lvl4pPr marL="6264509" indent="0">
              <a:buNone/>
              <a:defRPr sz="7300" b="1"/>
            </a:lvl4pPr>
            <a:lvl5pPr marL="8352678" indent="0">
              <a:buNone/>
              <a:defRPr sz="7300" b="1"/>
            </a:lvl5pPr>
            <a:lvl6pPr marL="10440848" indent="0">
              <a:buNone/>
              <a:defRPr sz="7300" b="1"/>
            </a:lvl6pPr>
            <a:lvl7pPr marL="12529017" indent="0">
              <a:buNone/>
              <a:defRPr sz="7300" b="1"/>
            </a:lvl7pPr>
            <a:lvl8pPr marL="14617187" indent="0">
              <a:buNone/>
              <a:defRPr sz="7300" b="1"/>
            </a:lvl8pPr>
            <a:lvl9pPr marL="16705356" indent="0">
              <a:buNone/>
              <a:defRPr sz="73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5379389" y="13576859"/>
            <a:ext cx="13382065" cy="24666281"/>
          </a:xfrm>
          <a:prstGeom prst="rect">
            <a:avLst/>
          </a:prstGeo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5C6D99-3CFF-4735-A6BB-FA7602610F5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8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88989" y="1902742"/>
            <a:ext cx="25733931" cy="1902742"/>
          </a:xfrm>
          <a:prstGeom prst="rect">
            <a:avLst/>
          </a:prstGeo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9CD37-B8DF-4FD6-B12F-9B2FDC92B70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726119-FF52-4BF5-9DCC-CC720F984C29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3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13763" y="1704540"/>
            <a:ext cx="9960336" cy="7254205"/>
          </a:xfrm>
          <a:prstGeom prst="rect">
            <a:avLst/>
          </a:prstGeo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836767" y="1704543"/>
            <a:ext cx="16924685" cy="36538600"/>
          </a:xfrm>
          <a:prstGeom prst="rect">
            <a:avLst/>
          </a:prstGeo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513763" y="8958748"/>
            <a:ext cx="9960336" cy="292843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69134-F048-441C-BBA3-7A1EDC420440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934154" y="29968190"/>
            <a:ext cx="18165128" cy="3537914"/>
          </a:xfrm>
          <a:prstGeom prst="rect">
            <a:avLst/>
          </a:prstGeo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5934154" y="3825305"/>
            <a:ext cx="18165128" cy="25687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00"/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934154" y="33506104"/>
            <a:ext cx="18165128" cy="502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2088170" indent="0">
              <a:buNone/>
              <a:defRPr sz="5500"/>
            </a:lvl2pPr>
            <a:lvl3pPr marL="4176339" indent="0">
              <a:buNone/>
              <a:defRPr sz="4600"/>
            </a:lvl3pPr>
            <a:lvl4pPr marL="6264509" indent="0">
              <a:buNone/>
              <a:defRPr sz="4100"/>
            </a:lvl4pPr>
            <a:lvl5pPr marL="8352678" indent="0">
              <a:buNone/>
              <a:defRPr sz="4100"/>
            </a:lvl5pPr>
            <a:lvl6pPr marL="10440848" indent="0">
              <a:buNone/>
              <a:defRPr sz="4100"/>
            </a:lvl6pPr>
            <a:lvl7pPr marL="12529017" indent="0">
              <a:buNone/>
              <a:defRPr sz="4100"/>
            </a:lvl7pPr>
            <a:lvl8pPr marL="14617187" indent="0">
              <a:buNone/>
              <a:defRPr sz="4100"/>
            </a:lvl8pPr>
            <a:lvl9pPr marL="16705356" indent="0">
              <a:buNone/>
              <a:defRPr sz="4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03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4128433" y="41384643"/>
            <a:ext cx="2270641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493B6F-09B0-4769-8FB9-7D112E2D15A1}" type="slidenum">
              <a:rPr lang="es-ES"/>
              <a:pPr>
                <a:defRPr/>
              </a:pPr>
              <a:t>‹Nr.›</a:t>
            </a:fld>
            <a:endParaRPr lang="es-ES"/>
          </a:p>
        </p:txBody>
      </p:sp>
      <p:sp>
        <p:nvSpPr>
          <p:cNvPr id="6" name="Rectangle 1035"/>
          <p:cNvSpPr>
            <a:spLocks noGrp="1" noChangeArrowheads="1"/>
          </p:cNvSpPr>
          <p:nvPr>
            <p:ph type="ftr" sz="quarter" idx="11"/>
          </p:nvPr>
        </p:nvSpPr>
        <p:spPr>
          <a:xfrm>
            <a:off x="1009174" y="41384643"/>
            <a:ext cx="12110085" cy="1427057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smtClean="0"/>
              <a:t>Ontology Engineering Group</a:t>
            </a:r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29" descr="Circulos_grismuyclaro_compl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3970299"/>
            <a:ext cx="16499857" cy="365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hd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5pPr>
      <a:lvl6pPr marL="2088170" algn="r" rtl="0" fontAlgn="base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6pPr>
      <a:lvl7pPr marL="4176339" algn="r" rtl="0" fontAlgn="base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7pPr>
      <a:lvl8pPr marL="6264509" algn="r" rtl="0" fontAlgn="base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8pPr>
      <a:lvl9pPr marL="8352678" algn="r" rtl="0" fontAlgn="base">
        <a:spcBef>
          <a:spcPct val="0"/>
        </a:spcBef>
        <a:spcAft>
          <a:spcPct val="0"/>
        </a:spcAft>
        <a:defRPr sz="11000" b="1">
          <a:solidFill>
            <a:schemeClr val="bg1"/>
          </a:solidFill>
          <a:latin typeface="Arial" charset="0"/>
        </a:defRPr>
      </a:lvl9pPr>
    </p:titleStyle>
    <p:bodyStyle>
      <a:lvl1pPr marL="1566127" indent="-1566127" algn="l" rtl="0" eaLnBrk="0" fontAlgn="base" hangingPunct="0">
        <a:spcBef>
          <a:spcPct val="20000"/>
        </a:spcBef>
        <a:spcAft>
          <a:spcPct val="0"/>
        </a:spcAft>
        <a:buChar char="•"/>
        <a:defRPr sz="11000">
          <a:solidFill>
            <a:srgbClr val="4D4D4D"/>
          </a:solidFill>
          <a:latin typeface="+mn-lt"/>
          <a:ea typeface="+mn-ea"/>
          <a:cs typeface="+mn-cs"/>
        </a:defRPr>
      </a:lvl1pPr>
      <a:lvl2pPr marL="3393276" indent="-1305106" algn="l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rgbClr val="4D4D4D"/>
          </a:solidFill>
          <a:latin typeface="+mn-lt"/>
        </a:defRPr>
      </a:lvl2pPr>
      <a:lvl3pPr marL="5220424" indent="-1044085" algn="l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rgbClr val="4D4D4D"/>
          </a:solidFill>
          <a:latin typeface="+mn-lt"/>
        </a:defRPr>
      </a:lvl3pPr>
      <a:lvl4pPr marL="7308593" indent="-1044085" algn="l" rtl="0" eaLnBrk="0" fontAlgn="base" hangingPunct="0">
        <a:spcBef>
          <a:spcPct val="20000"/>
        </a:spcBef>
        <a:spcAft>
          <a:spcPct val="0"/>
        </a:spcAft>
        <a:buChar char="•"/>
        <a:defRPr sz="9100">
          <a:solidFill>
            <a:srgbClr val="4D4D4D"/>
          </a:solidFill>
          <a:latin typeface="+mn-lt"/>
        </a:defRPr>
      </a:lvl4pPr>
      <a:lvl5pPr marL="9396763" indent="-1044085" algn="l" rtl="0" eaLnBrk="0" fontAlgn="base" hangingPunct="0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5pPr>
      <a:lvl6pPr marL="11484933" indent="-1044085" algn="l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6pPr>
      <a:lvl7pPr marL="13573102" indent="-1044085" algn="l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7pPr>
      <a:lvl8pPr marL="15661272" indent="-1044085" algn="l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8pPr>
      <a:lvl9pPr marL="17749441" indent="-1044085" algn="l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4176339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20" Type="http://schemas.openxmlformats.org/officeDocument/2006/relationships/image" Target="../media/image20.png"/><Relationship Id="rId21" Type="http://schemas.openxmlformats.org/officeDocument/2006/relationships/hyperlink" Target="http://transporte.linkeddata.es/" TargetMode="External"/><Relationship Id="rId22" Type="http://schemas.openxmlformats.org/officeDocument/2006/relationships/image" Target="../media/image21.png"/><Relationship Id="rId23" Type="http://schemas.openxmlformats.org/officeDocument/2006/relationships/hyperlink" Target="http://map4rdf.linkeddata.es/latest/" TargetMode="External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10" Type="http://schemas.openxmlformats.org/officeDocument/2006/relationships/hyperlink" Target="http://datos.bne.es/" TargetMode="External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hyperlink" Target="http://aemet.linkeddata.es/" TargetMode="External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hyperlink" Target="http://www.zaragoza.es/docs-api/" TargetMode="External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hyperlink" Target="http://webenemasuno.linkeddata.es/" TargetMode="External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echa derecha 11"/>
          <p:cNvSpPr/>
          <p:nvPr/>
        </p:nvSpPr>
        <p:spPr bwMode="auto">
          <a:xfrm>
            <a:off x="7746206" y="28301950"/>
            <a:ext cx="7391400" cy="914400"/>
          </a:xfrm>
          <a:prstGeom prst="rightArrow">
            <a:avLst/>
          </a:prstGeom>
          <a:solidFill>
            <a:srgbClr val="FF3333">
              <a:alpha val="5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800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41" name="Rectángulo 340"/>
          <p:cNvSpPr/>
          <p:nvPr/>
        </p:nvSpPr>
        <p:spPr bwMode="auto">
          <a:xfrm>
            <a:off x="1116806" y="24682450"/>
            <a:ext cx="6400800" cy="1007994"/>
          </a:xfrm>
          <a:prstGeom prst="rect">
            <a:avLst/>
          </a:prstGeom>
          <a:noFill/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40400" rIns="43200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s-ES_tradnl" sz="4000" dirty="0" smtClean="0">
                <a:solidFill>
                  <a:srgbClr val="FF3333"/>
                </a:solidFill>
                <a:latin typeface="Consolas"/>
                <a:cs typeface="Consolas"/>
              </a:rPr>
              <a:t>Generación y Enlazado</a:t>
            </a:r>
            <a:endParaRPr lang="es-ES_tradnl" sz="4000" dirty="0">
              <a:solidFill>
                <a:srgbClr val="FF3333"/>
              </a:solidFill>
              <a:latin typeface="Consolas"/>
              <a:cs typeface="Consolas"/>
            </a:endParaRPr>
          </a:p>
        </p:txBody>
      </p:sp>
      <p:sp>
        <p:nvSpPr>
          <p:cNvPr id="124" name="Rectángulo 123"/>
          <p:cNvSpPr/>
          <p:nvPr/>
        </p:nvSpPr>
        <p:spPr bwMode="auto">
          <a:xfrm>
            <a:off x="812006" y="32128270"/>
            <a:ext cx="28651182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s-ES_tradnl" sz="8400" dirty="0">
                <a:latin typeface="Consolas"/>
                <a:cs typeface="Consolas"/>
              </a:rPr>
              <a:t>Colaboraciones </a:t>
            </a:r>
            <a:r>
              <a:rPr lang="es-ES_tradnl" sz="8400" dirty="0" smtClean="0">
                <a:latin typeface="Consolas"/>
                <a:cs typeface="Consolas"/>
              </a:rPr>
              <a:t>con universidades y empresas</a:t>
            </a:r>
            <a:endParaRPr lang="es-ES_tradnl" sz="8400" dirty="0">
              <a:latin typeface="Consolas"/>
              <a:cs typeface="Consolas"/>
            </a:endParaRPr>
          </a:p>
        </p:txBody>
      </p:sp>
      <p:sp>
        <p:nvSpPr>
          <p:cNvPr id="3" name="Rectángulo 2"/>
          <p:cNvSpPr/>
          <p:nvPr/>
        </p:nvSpPr>
        <p:spPr bwMode="auto">
          <a:xfrm>
            <a:off x="812006" y="7461250"/>
            <a:ext cx="8839200" cy="7010400"/>
          </a:xfrm>
          <a:prstGeom prst="rect">
            <a:avLst/>
          </a:prstGeom>
          <a:noFill/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1681200" rIns="0" bIns="45720" numCol="1" rtlCol="0" anchor="t" anchorCtr="0" compatLnSpc="1">
            <a:prstTxWarp prst="textNoShape">
              <a:avLst/>
            </a:prstTxWarp>
          </a:bodyPr>
          <a:lstStyle/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  <a:latin typeface="+mn-lt"/>
                <a:cs typeface="Consolas"/>
              </a:rPr>
              <a:t>Directores</a:t>
            </a:r>
          </a:p>
          <a:p>
            <a:pPr marL="906463" lvl="1" algn="l" defTabSz="422275">
              <a:spcBef>
                <a:spcPts val="1200"/>
              </a:spcBef>
              <a:tabLst>
                <a:tab pos="998538" algn="l"/>
              </a:tabLst>
            </a:pPr>
            <a:r>
              <a:rPr lang="es-ES_tradnl" sz="4000" dirty="0">
                <a:solidFill>
                  <a:schemeClr val="tx1"/>
                </a:solidFill>
                <a:latin typeface="+mn-lt"/>
                <a:cs typeface="Consolas"/>
              </a:rPr>
              <a:t>Asunción Gómez-</a:t>
            </a:r>
            <a:r>
              <a:rPr lang="es-ES_tradnl" sz="4000" dirty="0" smtClean="0">
                <a:solidFill>
                  <a:schemeClr val="tx1"/>
                </a:solidFill>
                <a:latin typeface="+mn-lt"/>
                <a:cs typeface="Consolas"/>
              </a:rPr>
              <a:t>Pérez</a:t>
            </a:r>
            <a:endParaRPr lang="es-ES_tradnl" sz="4000" dirty="0">
              <a:solidFill>
                <a:schemeClr val="tx1"/>
              </a:solidFill>
              <a:latin typeface="+mn-lt"/>
              <a:cs typeface="Consolas"/>
            </a:endParaRPr>
          </a:p>
          <a:p>
            <a:pPr marL="906463" lvl="1" algn="l" defTabSz="422275">
              <a:spcBef>
                <a:spcPts val="1200"/>
              </a:spcBef>
              <a:tabLst>
                <a:tab pos="998538" algn="l"/>
              </a:tabLst>
            </a:pPr>
            <a:r>
              <a:rPr lang="es-ES_tradnl" sz="4000" dirty="0">
                <a:solidFill>
                  <a:schemeClr val="tx1"/>
                </a:solidFill>
                <a:latin typeface="+mn-lt"/>
                <a:cs typeface="Consolas"/>
              </a:rPr>
              <a:t>Oscar Corcho</a:t>
            </a:r>
          </a:p>
          <a:p>
            <a:pPr marL="857250" marR="0" indent="-857250" algn="l" defTabSz="914400" eaLnBrk="1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Wingdings" charset="2"/>
              <a:buChar char="§"/>
              <a:tabLst/>
            </a:pPr>
            <a:r>
              <a:rPr lang="es-ES_tradnl" sz="4800" dirty="0" smtClean="0">
                <a:solidFill>
                  <a:schemeClr val="tx1"/>
                </a:solidFill>
                <a:latin typeface="+mn-lt"/>
                <a:cs typeface="Consolas"/>
              </a:rPr>
              <a:t>30+ investigadores</a:t>
            </a:r>
          </a:p>
          <a:p>
            <a:pPr marL="857250" marR="0" indent="-857250" algn="l" defTabSz="914400" eaLnBrk="1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Wingdings" charset="2"/>
              <a:buChar char="§"/>
              <a:tabLst/>
            </a:pPr>
            <a:r>
              <a:rPr lang="es-ES_tradnl" sz="4800" dirty="0" smtClean="0">
                <a:solidFill>
                  <a:schemeClr val="tx1"/>
                </a:solidFill>
                <a:latin typeface="+mn-lt"/>
                <a:cs typeface="Consolas"/>
              </a:rPr>
              <a:t>150+ colaboradores</a:t>
            </a:r>
          </a:p>
          <a:p>
            <a:pPr marL="857250" marR="0" indent="-857250" algn="l" defTabSz="914400" eaLnBrk="1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Wingdings" charset="2"/>
              <a:buChar char="§"/>
              <a:tabLst/>
            </a:pPr>
            <a:r>
              <a:rPr lang="es-ES_tradnl" sz="4800" dirty="0" smtClean="0">
                <a:solidFill>
                  <a:schemeClr val="tx1"/>
                </a:solidFill>
                <a:latin typeface="+mn-lt"/>
                <a:cs typeface="Consolas"/>
              </a:rPr>
              <a:t>30+ visitantes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endParaRPr lang="es-ES_tradnl" sz="4800" dirty="0">
              <a:solidFill>
                <a:schemeClr val="tx1"/>
              </a:solidFill>
              <a:latin typeface="+mn-lt"/>
            </a:endParaRPr>
          </a:p>
          <a:p>
            <a:pPr marL="857250" marR="0" indent="-857250" algn="l" defTabSz="914400" eaLnBrk="1" latinLnBrk="0" hangingPunct="1">
              <a:lnSpc>
                <a:spcPct val="100000"/>
              </a:lnSpc>
              <a:spcBef>
                <a:spcPts val="1200"/>
              </a:spcBef>
              <a:buClrTx/>
              <a:buSzTx/>
              <a:buFont typeface="Wingdings" charset="2"/>
              <a:buChar char="§"/>
              <a:tabLst/>
            </a:pPr>
            <a:endParaRPr lang="es-ES_tradnl" sz="4800" dirty="0" smtClean="0">
              <a:solidFill>
                <a:schemeClr val="tx1"/>
              </a:solidFill>
              <a:latin typeface="+mn-lt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6" name="Rectángulo 5"/>
          <p:cNvSpPr/>
          <p:nvPr/>
        </p:nvSpPr>
        <p:spPr bwMode="auto">
          <a:xfrm>
            <a:off x="10613288" y="7461250"/>
            <a:ext cx="8839200" cy="7010400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168120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Ingeniería ontológica 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Web semántica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Datos enlazados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Ingeniería lingüística 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Integración de datos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e-Ciencia semántica </a:t>
            </a:r>
            <a:endParaRPr lang="es-ES_tradnl" sz="4800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 bwMode="auto">
          <a:xfrm>
            <a:off x="20414570" y="7461250"/>
            <a:ext cx="8839200" cy="7100549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168120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0" lvl="1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Proyectos</a:t>
            </a:r>
          </a:p>
          <a:p>
            <a:pPr marL="903288" lvl="1" algn="l" defTabSz="422275">
              <a:spcBef>
                <a:spcPts val="1200"/>
              </a:spcBef>
            </a:pPr>
            <a:r>
              <a:rPr lang="es-ES_tradnl" sz="4000" dirty="0">
                <a:solidFill>
                  <a:schemeClr val="tx1"/>
                </a:solidFill>
              </a:rPr>
              <a:t>30+ europeos, 50+ nacionales, 30+ contratos privados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Publicaciones</a:t>
            </a:r>
          </a:p>
          <a:p>
            <a:pPr marL="906463" lvl="1" algn="l" defTabSz="422275">
              <a:spcBef>
                <a:spcPts val="1200"/>
              </a:spcBef>
              <a:tabLst>
                <a:tab pos="903288" algn="l"/>
              </a:tabLst>
            </a:pPr>
            <a:r>
              <a:rPr lang="es-ES_tradnl" sz="4000" dirty="0">
                <a:solidFill>
                  <a:schemeClr val="tx1"/>
                </a:solidFill>
              </a:rPr>
              <a:t>100+ revistas, 350+ conferencias internacionales/capítulos, 7 </a:t>
            </a:r>
            <a:r>
              <a:rPr lang="es-ES_tradnl" sz="4000" dirty="0" smtClean="0">
                <a:solidFill>
                  <a:schemeClr val="tx1"/>
                </a:solidFill>
              </a:rPr>
              <a:t>libros</a:t>
            </a:r>
            <a:endParaRPr lang="es-ES_tradnl" sz="4000" dirty="0">
              <a:solidFill>
                <a:schemeClr val="tx1"/>
              </a:solidFill>
            </a:endParaRPr>
          </a:p>
        </p:txBody>
      </p:sp>
      <p:sp>
        <p:nvSpPr>
          <p:cNvPr id="8" name="Rectángulo 7"/>
          <p:cNvSpPr/>
          <p:nvPr/>
        </p:nvSpPr>
        <p:spPr bwMode="auto">
          <a:xfrm>
            <a:off x="10613288" y="14624050"/>
            <a:ext cx="18696564" cy="8099524"/>
          </a:xfrm>
          <a:prstGeom prst="rect">
            <a:avLst/>
          </a:prstGeom>
          <a:noFill/>
          <a:ln w="9525" cap="flat" cmpd="sng" algn="ctr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6000" tIns="1681200" rIns="0" bIns="45720" numCol="2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Metodología </a:t>
            </a:r>
            <a:r>
              <a:rPr lang="es-ES_tradnl" sz="4800" dirty="0" err="1" smtClean="0">
                <a:solidFill>
                  <a:schemeClr val="tx1"/>
                </a:solidFill>
              </a:rPr>
              <a:t>NeOn</a:t>
            </a:r>
            <a:endParaRPr lang="es-ES_tradnl" sz="4800" dirty="0">
              <a:solidFill>
                <a:schemeClr val="tx1"/>
              </a:solidFill>
            </a:endParaRPr>
          </a:p>
          <a:p>
            <a:pPr marL="857250" indent="-857250" algn="l" defTabSz="714375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Ontologías publicadas</a:t>
            </a:r>
          </a:p>
          <a:p>
            <a:pPr marL="831850" lvl="1" algn="l" defTabSz="714375">
              <a:spcBef>
                <a:spcPts val="1200"/>
              </a:spcBef>
            </a:pPr>
            <a:r>
              <a:rPr lang="es-ES_tradnl" sz="4000" dirty="0" smtClean="0">
                <a:solidFill>
                  <a:schemeClr val="tx1"/>
                </a:solidFill>
              </a:rPr>
              <a:t>http://</a:t>
            </a:r>
            <a:r>
              <a:rPr lang="es-ES_tradnl" sz="4000" dirty="0" err="1" smtClean="0">
                <a:solidFill>
                  <a:schemeClr val="tx1"/>
                </a:solidFill>
              </a:rPr>
              <a:t>vocab.linkeddata.es</a:t>
            </a:r>
            <a:endParaRPr lang="es-ES_tradnl" sz="4000" dirty="0" smtClean="0">
              <a:solidFill>
                <a:schemeClr val="tx1"/>
              </a:solidFill>
            </a:endParaRPr>
          </a:p>
          <a:p>
            <a:pPr marL="831850" lvl="1" algn="l" defTabSz="714375">
              <a:spcBef>
                <a:spcPts val="1200"/>
              </a:spcBef>
            </a:pPr>
            <a:r>
              <a:rPr lang="es-ES_tradnl" sz="4000" dirty="0" smtClean="0">
                <a:solidFill>
                  <a:schemeClr val="tx1"/>
                </a:solidFill>
              </a:rPr>
              <a:t>Sensores, geografía, </a:t>
            </a:r>
            <a:r>
              <a:rPr lang="es-ES_tradnl" sz="4000" i="1" dirty="0" err="1" smtClean="0">
                <a:solidFill>
                  <a:schemeClr val="tx1"/>
                </a:solidFill>
              </a:rPr>
              <a:t>provenance</a:t>
            </a:r>
            <a:r>
              <a:rPr lang="es-ES_tradnl" sz="4000" dirty="0" smtClean="0">
                <a:solidFill>
                  <a:schemeClr val="tx1"/>
                </a:solidFill>
              </a:rPr>
              <a:t>, </a:t>
            </a:r>
            <a:r>
              <a:rPr lang="es-ES_tradnl" sz="4000" dirty="0" err="1" smtClean="0">
                <a:solidFill>
                  <a:schemeClr val="tx1"/>
                </a:solidFill>
              </a:rPr>
              <a:t>medatados</a:t>
            </a:r>
            <a:r>
              <a:rPr lang="es-ES_tradnl" sz="4000" dirty="0" smtClean="0">
                <a:solidFill>
                  <a:schemeClr val="tx1"/>
                </a:solidFill>
              </a:rPr>
              <a:t>, e-Ciencia, etc. </a:t>
            </a:r>
          </a:p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>
                <a:solidFill>
                  <a:schemeClr val="tx1"/>
                </a:solidFill>
              </a:rPr>
              <a:t>Evaluación de ontologías</a:t>
            </a:r>
          </a:p>
          <a:p>
            <a:pPr marL="831850" lvl="1" algn="l" defTabSz="714375">
              <a:spcBef>
                <a:spcPts val="1200"/>
              </a:spcBef>
            </a:pPr>
            <a:r>
              <a:rPr lang="es-ES_tradnl" sz="4000" dirty="0">
                <a:solidFill>
                  <a:schemeClr val="tx1"/>
                </a:solidFill>
              </a:rPr>
              <a:t>http://</a:t>
            </a:r>
            <a:r>
              <a:rPr lang="es-ES_tradnl" sz="4000" dirty="0" err="1">
                <a:solidFill>
                  <a:schemeClr val="tx1"/>
                </a:solidFill>
              </a:rPr>
              <a:t>oops.linkeddata.es</a:t>
            </a:r>
            <a:endParaRPr lang="es-ES_tradnl" sz="4800" dirty="0">
              <a:solidFill>
                <a:schemeClr val="tx1"/>
              </a:solidFill>
            </a:endParaRPr>
          </a:p>
          <a:p>
            <a:pPr marL="857250" lvl="1" indent="-857250" algn="l" defTabSz="714375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Documentación</a:t>
            </a:r>
            <a:r>
              <a:rPr lang="es-ES_tradnl" sz="4800" dirty="0">
                <a:solidFill>
                  <a:schemeClr val="tx1"/>
                </a:solidFill>
              </a:rPr>
              <a:t>: </a:t>
            </a:r>
            <a:r>
              <a:rPr lang="es-ES_tradnl" sz="4800" dirty="0" err="1" smtClean="0">
                <a:solidFill>
                  <a:schemeClr val="tx1"/>
                </a:solidFill>
              </a:rPr>
              <a:t>Widoco</a:t>
            </a:r>
            <a:endParaRPr lang="es-ES_tradnl" sz="4800" dirty="0">
              <a:solidFill>
                <a:schemeClr val="tx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266"/>
            <a:ext cx="30347984" cy="3959880"/>
          </a:xfrm>
          <a:prstGeom prst="rect">
            <a:avLst/>
          </a:prstGeom>
        </p:spPr>
      </p:pic>
      <p:sp>
        <p:nvSpPr>
          <p:cNvPr id="191" name="Rectángulo 190"/>
          <p:cNvSpPr/>
          <p:nvPr/>
        </p:nvSpPr>
        <p:spPr bwMode="auto">
          <a:xfrm>
            <a:off x="812006" y="7461250"/>
            <a:ext cx="9000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_tradnl" sz="8400" dirty="0" smtClean="0">
                <a:latin typeface="Consolas"/>
                <a:cs typeface="Consolas"/>
              </a:rPr>
              <a:t>Equipo</a:t>
            </a:r>
            <a:endParaRPr kumimoji="0" lang="es-ES_tradnl" sz="8400" b="0" i="0" u="none" strike="noStrike" cap="none" normalizeH="0" baseline="0" dirty="0" smtClean="0">
              <a:ln>
                <a:noFill/>
              </a:ln>
              <a:effectLst/>
              <a:latin typeface="Consolas"/>
              <a:cs typeface="Consolas"/>
            </a:endParaRPr>
          </a:p>
        </p:txBody>
      </p:sp>
      <p:sp>
        <p:nvSpPr>
          <p:cNvPr id="192" name="Rectángulo 191"/>
          <p:cNvSpPr/>
          <p:nvPr/>
        </p:nvSpPr>
        <p:spPr bwMode="auto">
          <a:xfrm>
            <a:off x="10613288" y="7461250"/>
            <a:ext cx="9000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s-ES_tradnl" sz="8400" dirty="0">
                <a:latin typeface="Consolas"/>
                <a:cs typeface="Consolas"/>
              </a:rPr>
              <a:t>Líneas</a:t>
            </a:r>
          </a:p>
        </p:txBody>
      </p:sp>
      <p:sp>
        <p:nvSpPr>
          <p:cNvPr id="193" name="Rectángulo 192"/>
          <p:cNvSpPr/>
          <p:nvPr/>
        </p:nvSpPr>
        <p:spPr bwMode="auto">
          <a:xfrm>
            <a:off x="20414570" y="7461250"/>
            <a:ext cx="9000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s-ES_tradnl" sz="8400" dirty="0" err="1" smtClean="0">
                <a:latin typeface="Consolas"/>
                <a:cs typeface="Consolas"/>
              </a:rPr>
              <a:t>I+D+i</a:t>
            </a:r>
            <a:endParaRPr lang="es-ES_tradnl" sz="8400" dirty="0">
              <a:latin typeface="Consolas"/>
              <a:cs typeface="Consolas"/>
            </a:endParaRPr>
          </a:p>
        </p:txBody>
      </p:sp>
      <p:sp>
        <p:nvSpPr>
          <p:cNvPr id="194" name="Rectángulo 193"/>
          <p:cNvSpPr/>
          <p:nvPr/>
        </p:nvSpPr>
        <p:spPr bwMode="auto">
          <a:xfrm>
            <a:off x="10613288" y="14624050"/>
            <a:ext cx="18773718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s-ES_tradnl" sz="8400" dirty="0">
                <a:latin typeface="Consolas"/>
                <a:cs typeface="Consolas"/>
              </a:rPr>
              <a:t>Ingeniería </a:t>
            </a:r>
            <a:r>
              <a:rPr lang="es-ES_tradnl" sz="8400" dirty="0" smtClean="0">
                <a:latin typeface="Consolas"/>
                <a:cs typeface="Consolas"/>
              </a:rPr>
              <a:t>ontológica</a:t>
            </a:r>
            <a:endParaRPr lang="es-ES_tradnl" sz="8400" dirty="0">
              <a:latin typeface="Consolas"/>
              <a:cs typeface="Consolas"/>
            </a:endParaRPr>
          </a:p>
        </p:txBody>
      </p:sp>
      <p:sp>
        <p:nvSpPr>
          <p:cNvPr id="200" name="Rectángulo 199"/>
          <p:cNvSpPr/>
          <p:nvPr/>
        </p:nvSpPr>
        <p:spPr bwMode="auto">
          <a:xfrm>
            <a:off x="812006" y="23310850"/>
            <a:ext cx="28656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algn="r"/>
            <a:r>
              <a:rPr lang="es-ES_tradnl" sz="8400" dirty="0" smtClean="0">
                <a:latin typeface="Consolas"/>
                <a:cs typeface="Consolas"/>
              </a:rPr>
              <a:t>Datos abiertos y enlazados</a:t>
            </a:r>
            <a:endParaRPr lang="es-ES_tradnl" sz="8400" dirty="0">
              <a:latin typeface="Consolas"/>
              <a:cs typeface="Consolas"/>
            </a:endParaRPr>
          </a:p>
        </p:txBody>
      </p:sp>
      <p:pic>
        <p:nvPicPr>
          <p:cNvPr id="212" name="Imagen 2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" y="41060811"/>
            <a:ext cx="30275198" cy="1750889"/>
          </a:xfrm>
          <a:prstGeom prst="rect">
            <a:avLst/>
          </a:prstGeom>
        </p:spPr>
      </p:pic>
      <p:sp>
        <p:nvSpPr>
          <p:cNvPr id="208" name="Rectángulo 207"/>
          <p:cNvSpPr/>
          <p:nvPr/>
        </p:nvSpPr>
        <p:spPr>
          <a:xfrm>
            <a:off x="19404806" y="41063723"/>
            <a:ext cx="84582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_tradnl" sz="3600" dirty="0" smtClean="0">
                <a:latin typeface="Consolas"/>
                <a:cs typeface="Consolas"/>
              </a:rPr>
              <a:t>Investigadora principal</a:t>
            </a:r>
          </a:p>
          <a:p>
            <a:pPr algn="r"/>
            <a:r>
              <a:rPr lang="es-ES_tradnl" sz="3600" dirty="0" smtClean="0">
                <a:latin typeface="Consolas"/>
                <a:cs typeface="Consolas"/>
              </a:rPr>
              <a:t>Asunción Gómez-Pérez</a:t>
            </a:r>
          </a:p>
          <a:p>
            <a:pPr algn="r"/>
            <a:r>
              <a:rPr lang="es-ES_tradnl" sz="3600" dirty="0" err="1" smtClean="0">
                <a:latin typeface="Consolas"/>
                <a:cs typeface="Consolas"/>
              </a:rPr>
              <a:t>asun@fi.upm.es</a:t>
            </a:r>
            <a:endParaRPr lang="es-ES_tradnl" sz="3600" dirty="0" smtClean="0">
              <a:latin typeface="Consolas"/>
              <a:cs typeface="Consolas"/>
            </a:endParaRPr>
          </a:p>
        </p:txBody>
      </p:sp>
      <p:sp>
        <p:nvSpPr>
          <p:cNvPr id="213" name="Rectángulo 212"/>
          <p:cNvSpPr/>
          <p:nvPr/>
        </p:nvSpPr>
        <p:spPr bwMode="auto">
          <a:xfrm>
            <a:off x="812006" y="4108450"/>
            <a:ext cx="28575000" cy="3352800"/>
          </a:xfrm>
          <a:prstGeom prst="rect">
            <a:avLst/>
          </a:prstGeom>
          <a:noFill/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234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spcBef>
                <a:spcPts val="1200"/>
              </a:spcBef>
            </a:pPr>
            <a:r>
              <a:rPr lang="es-ES_tradnl" sz="4400" dirty="0" smtClean="0">
                <a:solidFill>
                  <a:schemeClr val="tx1"/>
                </a:solidFill>
              </a:rPr>
              <a:t>El </a:t>
            </a:r>
            <a:r>
              <a:rPr lang="es-ES_tradnl" sz="4400" dirty="0">
                <a:solidFill>
                  <a:schemeClr val="tx1"/>
                </a:solidFill>
              </a:rPr>
              <a:t>G</a:t>
            </a:r>
            <a:r>
              <a:rPr lang="es-ES_tradnl" sz="4400" dirty="0" smtClean="0">
                <a:solidFill>
                  <a:schemeClr val="tx1"/>
                </a:solidFill>
              </a:rPr>
              <a:t>rupo de Ingeniería Ontológica, fundado en 1995, se encuentra actualmente en la </a:t>
            </a:r>
            <a:r>
              <a:rPr lang="es-ES_tradnl" sz="4400" b="1" dirty="0" smtClean="0">
                <a:solidFill>
                  <a:schemeClr val="tx1"/>
                </a:solidFill>
              </a:rPr>
              <a:t>8ª posición en el ranking de grupos de la UPM</a:t>
            </a:r>
            <a:r>
              <a:rPr lang="es-ES_tradnl" sz="4400" dirty="0" smtClean="0">
                <a:solidFill>
                  <a:schemeClr val="tx1"/>
                </a:solidFill>
              </a:rPr>
              <a:t> (más de 200 grupos). El grupo tiene vocación internacional</a:t>
            </a:r>
            <a:r>
              <a:rPr lang="es-ES_tradnl" sz="4400" dirty="0">
                <a:solidFill>
                  <a:schemeClr val="tx1"/>
                </a:solidFill>
              </a:rPr>
              <a:t>, con miembros procedentes de países europeos, latinoamericanos y </a:t>
            </a:r>
            <a:r>
              <a:rPr lang="es-ES_tradnl" sz="4400" dirty="0" smtClean="0">
                <a:solidFill>
                  <a:schemeClr val="tx1"/>
                </a:solidFill>
              </a:rPr>
              <a:t>asiáticos</a:t>
            </a:r>
            <a:r>
              <a:rPr lang="es-ES_tradnl" sz="4400" dirty="0">
                <a:solidFill>
                  <a:schemeClr val="tx1"/>
                </a:solidFill>
              </a:rPr>
              <a:t>;</a:t>
            </a:r>
            <a:r>
              <a:rPr lang="es-ES_tradnl" sz="4400" dirty="0" smtClean="0">
                <a:solidFill>
                  <a:schemeClr val="tx1"/>
                </a:solidFill>
              </a:rPr>
              <a:t> y </a:t>
            </a:r>
            <a:r>
              <a:rPr lang="es-ES_tradnl" sz="4400" dirty="0">
                <a:solidFill>
                  <a:schemeClr val="tx1"/>
                </a:solidFill>
              </a:rPr>
              <a:t>multidisciplinar </a:t>
            </a:r>
            <a:r>
              <a:rPr lang="es-ES_tradnl" sz="4400" dirty="0" smtClean="0">
                <a:solidFill>
                  <a:schemeClr val="tx1"/>
                </a:solidFill>
              </a:rPr>
              <a:t>con </a:t>
            </a:r>
            <a:r>
              <a:rPr lang="es-ES_tradnl" sz="4400" dirty="0">
                <a:solidFill>
                  <a:schemeClr val="tx1"/>
                </a:solidFill>
              </a:rPr>
              <a:t>formación en Informática, Lingüística y Biología, entre otras. </a:t>
            </a:r>
          </a:p>
        </p:txBody>
      </p:sp>
      <p:pic>
        <p:nvPicPr>
          <p:cNvPr id="87" name="Imagen 86" descr="logoOOP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9" t="23565" r="10399" b="23472"/>
          <a:stretch/>
        </p:blipFill>
        <p:spPr>
          <a:xfrm>
            <a:off x="20777420" y="17214850"/>
            <a:ext cx="2590800" cy="15060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006" y="34131250"/>
            <a:ext cx="10007600" cy="647306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7406" y="33826450"/>
            <a:ext cx="10753124" cy="6781800"/>
          </a:xfrm>
          <a:prstGeom prst="rect">
            <a:avLst/>
          </a:prstGeom>
        </p:spPr>
      </p:pic>
      <p:sp>
        <p:nvSpPr>
          <p:cNvPr id="128" name="Rectángulo 127"/>
          <p:cNvSpPr/>
          <p:nvPr/>
        </p:nvSpPr>
        <p:spPr bwMode="auto">
          <a:xfrm>
            <a:off x="812006" y="14624050"/>
            <a:ext cx="8839200" cy="8153400"/>
          </a:xfrm>
          <a:prstGeom prst="rect">
            <a:avLst/>
          </a:prstGeom>
          <a:noFill/>
          <a:ln w="9525" cap="flat" cmpd="sng" algn="ctr">
            <a:noFill/>
            <a:prstDash val="dot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1681200" rIns="0" bIns="45720" numCol="1" rtlCol="0" anchor="t" anchorCtr="0" compatLnSpc="1">
            <a:prstTxWarp prst="textNoShape">
              <a:avLst/>
            </a:prstTxWarp>
          </a:bodyPr>
          <a:lstStyle/>
          <a:p>
            <a:pPr marL="857250" indent="-857250" algn="l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>
                <a:solidFill>
                  <a:schemeClr val="tx1"/>
                </a:solidFill>
              </a:rPr>
              <a:t>Estandarización</a:t>
            </a:r>
          </a:p>
          <a:p>
            <a:pPr marL="819150" lvl="1" algn="l" defTabSz="422275">
              <a:spcBef>
                <a:spcPts val="1200"/>
              </a:spcBef>
            </a:pPr>
            <a:r>
              <a:rPr lang="es-ES_tradnl" sz="4000" dirty="0">
                <a:solidFill>
                  <a:schemeClr val="tx1"/>
                </a:solidFill>
              </a:rPr>
              <a:t>25+ @ W3C, ISO, </a:t>
            </a:r>
            <a:r>
              <a:rPr lang="es-ES_tradnl" sz="4000" dirty="0" smtClean="0">
                <a:solidFill>
                  <a:schemeClr val="tx1"/>
                </a:solidFill>
              </a:rPr>
              <a:t>OASIS, AENOR</a:t>
            </a:r>
            <a:endParaRPr lang="es-ES_tradnl" sz="4000" dirty="0">
              <a:solidFill>
                <a:schemeClr val="tx1"/>
              </a:solidFill>
            </a:endParaRPr>
          </a:p>
          <a:p>
            <a:pPr marL="857250" lvl="1" indent="-857250" algn="l" defTabSz="422275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 smtClean="0">
                <a:solidFill>
                  <a:schemeClr val="tx1"/>
                </a:solidFill>
              </a:rPr>
              <a:t>Eventos: </a:t>
            </a:r>
            <a:r>
              <a:rPr lang="es-ES_tradnl" sz="4000" dirty="0" smtClean="0">
                <a:solidFill>
                  <a:schemeClr val="tx1"/>
                </a:solidFill>
              </a:rPr>
              <a:t>10</a:t>
            </a:r>
            <a:r>
              <a:rPr lang="es-ES_tradnl" sz="4000" dirty="0">
                <a:solidFill>
                  <a:schemeClr val="tx1"/>
                </a:solidFill>
              </a:rPr>
              <a:t>+ escuelas de verano en </a:t>
            </a:r>
            <a:r>
              <a:rPr lang="es-ES_tradnl" sz="4000" dirty="0" smtClean="0">
                <a:solidFill>
                  <a:schemeClr val="tx1"/>
                </a:solidFill>
              </a:rPr>
              <a:t>ontologías y web semántica, </a:t>
            </a:r>
            <a:r>
              <a:rPr lang="es-ES_tradnl" sz="4000" dirty="0">
                <a:solidFill>
                  <a:schemeClr val="tx1"/>
                </a:solidFill>
              </a:rPr>
              <a:t>50+ talleres/tutoriales</a:t>
            </a:r>
          </a:p>
          <a:p>
            <a:pPr marL="857250" lvl="1" indent="-857250" algn="l" defTabSz="422275">
              <a:spcBef>
                <a:spcPts val="1200"/>
              </a:spcBef>
              <a:buFont typeface="Wingdings" charset="2"/>
              <a:buChar char="§"/>
            </a:pPr>
            <a:r>
              <a:rPr lang="es-ES_tradnl" sz="4800" dirty="0">
                <a:solidFill>
                  <a:schemeClr val="tx1"/>
                </a:solidFill>
              </a:rPr>
              <a:t>Servicios</a:t>
            </a:r>
          </a:p>
          <a:p>
            <a:pPr marL="815975" lvl="1" algn="l" defTabSz="422275">
              <a:spcBef>
                <a:spcPts val="1200"/>
              </a:spcBef>
            </a:pPr>
            <a:r>
              <a:rPr lang="es-ES_tradnl" sz="4000" dirty="0" err="1" smtClean="0">
                <a:solidFill>
                  <a:schemeClr val="tx1"/>
                </a:solidFill>
              </a:rPr>
              <a:t>DBpedia</a:t>
            </a:r>
            <a:r>
              <a:rPr lang="es-ES_tradnl" sz="4000" dirty="0" smtClean="0">
                <a:solidFill>
                  <a:schemeClr val="tx1"/>
                </a:solidFill>
              </a:rPr>
              <a:t> español</a:t>
            </a:r>
            <a:endParaRPr lang="es-ES_tradnl" sz="4000" dirty="0">
              <a:solidFill>
                <a:schemeClr val="tx1"/>
              </a:solidFill>
            </a:endParaRPr>
          </a:p>
          <a:p>
            <a:pPr marL="815975" lvl="1" algn="l" defTabSz="422275">
              <a:spcBef>
                <a:spcPts val="1200"/>
              </a:spcBef>
            </a:pPr>
            <a:r>
              <a:rPr lang="es-ES_tradnl" sz="4000" dirty="0" smtClean="0">
                <a:solidFill>
                  <a:schemeClr val="tx1"/>
                </a:solidFill>
              </a:rPr>
              <a:t>Red española de datos abiertos y ciudades inteligentes</a:t>
            </a:r>
            <a:endParaRPr lang="es-ES_tradnl" sz="480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_tradnl" sz="4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9" name="Rectángulo 128"/>
          <p:cNvSpPr/>
          <p:nvPr/>
        </p:nvSpPr>
        <p:spPr bwMode="auto">
          <a:xfrm>
            <a:off x="812006" y="14624050"/>
            <a:ext cx="9000000" cy="1439998"/>
          </a:xfrm>
          <a:prstGeom prst="rect">
            <a:avLst/>
          </a:prstGeom>
          <a:solidFill>
            <a:srgbClr val="FF3333"/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43200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_tradnl" sz="8400" dirty="0">
                <a:latin typeface="Consolas"/>
                <a:cs typeface="Consolas"/>
              </a:rPr>
              <a:t>C</a:t>
            </a:r>
            <a:r>
              <a:rPr lang="es-ES_tradnl" sz="8400" dirty="0" smtClean="0">
                <a:latin typeface="Consolas"/>
                <a:cs typeface="Consolas"/>
              </a:rPr>
              <a:t>omunidad</a:t>
            </a:r>
            <a:endParaRPr kumimoji="0" lang="es-ES_tradnl" sz="8400" b="0" i="0" u="none" strike="noStrike" cap="none" normalizeH="0" baseline="0" dirty="0" smtClean="0">
              <a:ln>
                <a:noFill/>
              </a:ln>
              <a:effectLst/>
              <a:latin typeface="Consolas"/>
              <a:cs typeface="Consolas"/>
            </a:endParaRPr>
          </a:p>
        </p:txBody>
      </p:sp>
      <p:pic>
        <p:nvPicPr>
          <p:cNvPr id="88" name="Imagen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4958" y="16417730"/>
            <a:ext cx="5105400" cy="3729224"/>
          </a:xfrm>
          <a:prstGeom prst="rect">
            <a:avLst/>
          </a:prstGeom>
        </p:spPr>
      </p:pic>
      <p:pic>
        <p:nvPicPr>
          <p:cNvPr id="21" name="Imagen 20" descr="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2658" y="20262850"/>
            <a:ext cx="3543300" cy="1587534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9"/>
          <a:srcRect l="7027" r="6173" b="65381"/>
          <a:stretch/>
        </p:blipFill>
        <p:spPr>
          <a:xfrm>
            <a:off x="19890810" y="19050538"/>
            <a:ext cx="4364020" cy="3041112"/>
          </a:xfrm>
          <a:prstGeom prst="rect">
            <a:avLst/>
          </a:prstGeom>
        </p:spPr>
      </p:pic>
      <p:sp>
        <p:nvSpPr>
          <p:cNvPr id="217" name="Text Box 53"/>
          <p:cNvSpPr txBox="1">
            <a:spLocks noChangeArrowheads="1"/>
          </p:cNvSpPr>
          <p:nvPr/>
        </p:nvSpPr>
        <p:spPr bwMode="auto">
          <a:xfrm>
            <a:off x="1193006" y="26822051"/>
            <a:ext cx="3183865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s-ES" sz="3200" dirty="0">
                <a:solidFill>
                  <a:srgbClr val="FFFFFF"/>
                </a:solidFill>
                <a:latin typeface="+mn-lt"/>
              </a:rPr>
              <a:t>g</a:t>
            </a:r>
            <a:r>
              <a:rPr lang="es-ES" sz="3200" dirty="0" smtClean="0">
                <a:solidFill>
                  <a:srgbClr val="FFFFFF"/>
                </a:solidFill>
                <a:latin typeface="+mn-lt"/>
              </a:rPr>
              <a:t>eometry2RDF</a:t>
            </a:r>
            <a:endParaRPr lang="es-ES" sz="3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19" name="30 CuadroTexto"/>
          <p:cNvSpPr txBox="1"/>
          <p:nvPr/>
        </p:nvSpPr>
        <p:spPr>
          <a:xfrm>
            <a:off x="4622005" y="26817371"/>
            <a:ext cx="2433001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>
              <a:defRPr sz="36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ES" sz="3200" dirty="0"/>
              <a:t>shp2RDF</a:t>
            </a:r>
          </a:p>
        </p:txBody>
      </p:sp>
      <p:sp>
        <p:nvSpPr>
          <p:cNvPr id="234" name="36 Rectángulo"/>
          <p:cNvSpPr/>
          <p:nvPr/>
        </p:nvSpPr>
        <p:spPr>
          <a:xfrm>
            <a:off x="1193007" y="28862891"/>
            <a:ext cx="5867399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s-ES" sz="3200" dirty="0">
                <a:solidFill>
                  <a:srgbClr val="FFFFFF"/>
                </a:solidFill>
                <a:latin typeface="+mn-lt"/>
              </a:rPr>
              <a:t>Sem4Tags</a:t>
            </a:r>
            <a:endParaRPr lang="en-US" sz="3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3" name="Rectángulo 342"/>
          <p:cNvSpPr/>
          <p:nvPr/>
        </p:nvSpPr>
        <p:spPr bwMode="auto">
          <a:xfrm>
            <a:off x="20041614" y="24682450"/>
            <a:ext cx="4648200" cy="1007994"/>
          </a:xfrm>
          <a:prstGeom prst="rect">
            <a:avLst/>
          </a:prstGeom>
          <a:noFill/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40400" rIns="43200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s-ES_tradnl" sz="4000" dirty="0" smtClean="0">
                <a:solidFill>
                  <a:srgbClr val="FF3333"/>
                </a:solidFill>
                <a:latin typeface="Consolas"/>
                <a:cs typeface="Consolas"/>
              </a:rPr>
              <a:t>Visualización</a:t>
            </a:r>
            <a:endParaRPr lang="es-ES_tradnl" sz="4000" dirty="0">
              <a:solidFill>
                <a:srgbClr val="FF3333"/>
              </a:solidFill>
              <a:latin typeface="Consolas"/>
              <a:cs typeface="Consolas"/>
            </a:endParaRPr>
          </a:p>
        </p:txBody>
      </p:sp>
      <p:sp>
        <p:nvSpPr>
          <p:cNvPr id="344" name="Text Box 53"/>
          <p:cNvSpPr txBox="1">
            <a:spLocks noChangeArrowheads="1"/>
          </p:cNvSpPr>
          <p:nvPr/>
        </p:nvSpPr>
        <p:spPr bwMode="auto">
          <a:xfrm>
            <a:off x="1193006" y="25799651"/>
            <a:ext cx="3200400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s-ES" sz="3200" dirty="0" err="1">
                <a:solidFill>
                  <a:srgbClr val="FFFFFF"/>
                </a:solidFill>
                <a:latin typeface="+mn-lt"/>
              </a:rPr>
              <a:t>m</a:t>
            </a:r>
            <a:r>
              <a:rPr lang="es-ES" sz="3200" dirty="0" err="1" smtClean="0">
                <a:solidFill>
                  <a:srgbClr val="FFFFFF"/>
                </a:solidFill>
                <a:latin typeface="+mn-lt"/>
              </a:rPr>
              <a:t>orph</a:t>
            </a:r>
            <a:r>
              <a:rPr lang="es-ES" sz="3200" dirty="0" smtClean="0">
                <a:solidFill>
                  <a:srgbClr val="FFFFFF"/>
                </a:solidFill>
                <a:latin typeface="+mn-lt"/>
              </a:rPr>
              <a:t>-RDB</a:t>
            </a:r>
            <a:endParaRPr lang="es-ES" sz="3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5" name="Text Box 53"/>
          <p:cNvSpPr txBox="1">
            <a:spLocks noChangeArrowheads="1"/>
          </p:cNvSpPr>
          <p:nvPr/>
        </p:nvSpPr>
        <p:spPr bwMode="auto">
          <a:xfrm>
            <a:off x="10565606" y="26282650"/>
            <a:ext cx="1752600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s-ES" sz="3200" dirty="0">
                <a:solidFill>
                  <a:srgbClr val="FFFFFF"/>
                </a:solidFill>
                <a:latin typeface="+mn-lt"/>
              </a:rPr>
              <a:t>LDP4j</a:t>
            </a:r>
          </a:p>
        </p:txBody>
      </p:sp>
      <p:sp>
        <p:nvSpPr>
          <p:cNvPr id="346" name="Text Box 53"/>
          <p:cNvSpPr txBox="1">
            <a:spLocks noChangeArrowheads="1"/>
          </p:cNvSpPr>
          <p:nvPr/>
        </p:nvSpPr>
        <p:spPr bwMode="auto">
          <a:xfrm>
            <a:off x="1193007" y="29883971"/>
            <a:ext cx="5867399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s-ES" sz="3200" dirty="0" smtClean="0">
                <a:solidFill>
                  <a:srgbClr val="FFFFFF"/>
                </a:solidFill>
                <a:latin typeface="+mn-lt"/>
              </a:rPr>
              <a:t>Marimba</a:t>
            </a:r>
            <a:endParaRPr lang="es-ES" sz="3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8" name="Text Box 53"/>
          <p:cNvSpPr txBox="1">
            <a:spLocks noChangeArrowheads="1"/>
          </p:cNvSpPr>
          <p:nvPr/>
        </p:nvSpPr>
        <p:spPr bwMode="auto">
          <a:xfrm>
            <a:off x="10260806" y="30515650"/>
            <a:ext cx="2362200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s-ES" sz="3200" dirty="0">
                <a:solidFill>
                  <a:srgbClr val="FFFFFF"/>
                </a:solidFill>
                <a:latin typeface="+mn-lt"/>
              </a:rPr>
              <a:t>m</a:t>
            </a:r>
            <a:r>
              <a:rPr lang="es-ES" sz="3200" dirty="0" smtClean="0">
                <a:solidFill>
                  <a:srgbClr val="FFFFFF"/>
                </a:solidFill>
                <a:latin typeface="+mn-lt"/>
              </a:rPr>
              <a:t>ap4RDF</a:t>
            </a:r>
            <a:endParaRPr lang="es-ES" sz="3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49" name="Text Box 53"/>
          <p:cNvSpPr txBox="1">
            <a:spLocks noChangeArrowheads="1"/>
          </p:cNvSpPr>
          <p:nvPr/>
        </p:nvSpPr>
        <p:spPr bwMode="auto">
          <a:xfrm>
            <a:off x="1193011" y="30905051"/>
            <a:ext cx="5867393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s-ES" sz="3200" dirty="0">
                <a:solidFill>
                  <a:srgbClr val="FFFFFF"/>
                </a:solidFill>
                <a:latin typeface="+mn-lt"/>
              </a:rPr>
              <a:t>geo REST </a:t>
            </a:r>
            <a:r>
              <a:rPr lang="es-ES" sz="3200" dirty="0" err="1">
                <a:solidFill>
                  <a:srgbClr val="FFFFFF"/>
                </a:solidFill>
                <a:latin typeface="+mn-lt"/>
              </a:rPr>
              <a:t>service</a:t>
            </a:r>
            <a:r>
              <a:rPr lang="es-ES" sz="32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s-ES" sz="3200" dirty="0" err="1">
                <a:solidFill>
                  <a:srgbClr val="FFFFFF"/>
                </a:solidFill>
                <a:latin typeface="+mn-lt"/>
              </a:rPr>
              <a:t>annotation</a:t>
            </a:r>
            <a:endParaRPr lang="es-ES" sz="32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53" name="Text Box 53"/>
          <p:cNvSpPr txBox="1">
            <a:spLocks noChangeArrowheads="1"/>
          </p:cNvSpPr>
          <p:nvPr/>
        </p:nvSpPr>
        <p:spPr bwMode="auto">
          <a:xfrm>
            <a:off x="1193007" y="27841811"/>
            <a:ext cx="5867399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s-ES" sz="3200" dirty="0" err="1">
                <a:solidFill>
                  <a:srgbClr val="FFFFFF"/>
                </a:solidFill>
              </a:rPr>
              <a:t>m</a:t>
            </a:r>
            <a:r>
              <a:rPr lang="es-ES" sz="3200" dirty="0" err="1" smtClean="0">
                <a:solidFill>
                  <a:srgbClr val="FFFFFF"/>
                </a:solidFill>
              </a:rPr>
              <a:t>orph-streams</a:t>
            </a:r>
            <a:endParaRPr lang="es-ES" sz="3200" dirty="0">
              <a:solidFill>
                <a:srgbClr val="FFFFFF"/>
              </a:solidFill>
            </a:endParaRPr>
          </a:p>
        </p:txBody>
      </p:sp>
      <p:grpSp>
        <p:nvGrpSpPr>
          <p:cNvPr id="64" name="Agrupar 63"/>
          <p:cNvGrpSpPr/>
          <p:nvPr/>
        </p:nvGrpSpPr>
        <p:grpSpPr>
          <a:xfrm>
            <a:off x="15926814" y="25736380"/>
            <a:ext cx="3168000" cy="3289470"/>
            <a:chOff x="15147467" y="25867450"/>
            <a:chExt cx="3168000" cy="3289470"/>
          </a:xfrm>
        </p:grpSpPr>
        <p:pic>
          <p:nvPicPr>
            <p:cNvPr id="357" name="Picture 1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/>
            <a:srcRect l="8750" t="8594" b="3906"/>
            <a:stretch>
              <a:fillRect/>
            </a:stretch>
          </p:blipFill>
          <p:spPr bwMode="auto">
            <a:xfrm>
              <a:off x="15147468" y="26435050"/>
              <a:ext cx="3167999" cy="27218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0" name="13 CuadroTexto"/>
            <p:cNvSpPr txBox="1"/>
            <p:nvPr/>
          </p:nvSpPr>
          <p:spPr>
            <a:xfrm>
              <a:off x="15147467" y="25867450"/>
              <a:ext cx="3168000" cy="720000"/>
            </a:xfrm>
            <a:prstGeom prst="rect">
              <a:avLst/>
            </a:prstGeom>
            <a:solidFill>
              <a:srgbClr val="89A236"/>
            </a:solidFill>
          </p:spPr>
          <p:txBody>
            <a:bodyPr wrap="non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600" b="1"/>
              </a:lvl1pPr>
            </a:lstStyle>
            <a:p>
              <a:r>
                <a:rPr lang="en-US" sz="3200" b="0" dirty="0" err="1" smtClean="0"/>
                <a:t>Cultura</a:t>
              </a:r>
              <a:r>
                <a:rPr lang="en-US" sz="3200" b="0" dirty="0" smtClean="0"/>
                <a:t> (</a:t>
              </a:r>
              <a:r>
                <a:rPr lang="en-US" sz="3200" b="0" dirty="0"/>
                <a:t>@BNE)</a:t>
              </a:r>
            </a:p>
          </p:txBody>
        </p:sp>
      </p:grpSp>
      <p:grpSp>
        <p:nvGrpSpPr>
          <p:cNvPr id="10" name="Agrupar 9"/>
          <p:cNvGrpSpPr/>
          <p:nvPr/>
        </p:nvGrpSpPr>
        <p:grpSpPr>
          <a:xfrm>
            <a:off x="23464676" y="25736380"/>
            <a:ext cx="2196000" cy="2589320"/>
            <a:chOff x="22681406" y="25825447"/>
            <a:chExt cx="2196000" cy="2589320"/>
          </a:xfrm>
        </p:grpSpPr>
        <p:pic>
          <p:nvPicPr>
            <p:cNvPr id="365" name="Picture 6"/>
            <p:cNvPicPr>
              <a:picLocks noChangeAspect="1" noChangeArrowheads="1"/>
            </p:cNvPicPr>
            <p:nvPr/>
          </p:nvPicPr>
          <p:blipFill>
            <a:blip r:embed="rId12" cstate="print"/>
            <a:srcRect l="13750" t="11719" r="14375" b="7812"/>
            <a:stretch>
              <a:fillRect/>
            </a:stretch>
          </p:blipFill>
          <p:spPr bwMode="auto">
            <a:xfrm>
              <a:off x="22681406" y="26447917"/>
              <a:ext cx="2196000" cy="1966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1" name="14 CuadroTexto"/>
            <p:cNvSpPr txBox="1"/>
            <p:nvPr/>
          </p:nvSpPr>
          <p:spPr>
            <a:xfrm>
              <a:off x="22696036" y="25825447"/>
              <a:ext cx="2166740" cy="1079993"/>
            </a:xfrm>
            <a:prstGeom prst="rect">
              <a:avLst/>
            </a:prstGeom>
            <a:solidFill>
              <a:srgbClr val="89A236"/>
            </a:solidFill>
          </p:spPr>
          <p:txBody>
            <a:bodyPr wrap="squar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600" b="1"/>
              </a:lvl1pPr>
            </a:lstStyle>
            <a:p>
              <a:r>
                <a:rPr lang="en-US" sz="3200" b="0" dirty="0" err="1" smtClean="0"/>
                <a:t>Geografía</a:t>
              </a:r>
              <a:r>
                <a:rPr lang="en-US" sz="3200" b="0" dirty="0" smtClean="0"/>
                <a:t> </a:t>
              </a:r>
            </a:p>
            <a:p>
              <a:r>
                <a:rPr lang="en-US" sz="3200" b="0" dirty="0" smtClean="0"/>
                <a:t>(</a:t>
              </a:r>
              <a:r>
                <a:rPr lang="en-US" sz="3200" b="0" dirty="0"/>
                <a:t>@IGN)</a:t>
              </a:r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26225606" y="25736380"/>
            <a:ext cx="2628000" cy="2844564"/>
            <a:chOff x="25969798" y="25825450"/>
            <a:chExt cx="2628000" cy="2844564"/>
          </a:xfrm>
        </p:grpSpPr>
        <p:pic>
          <p:nvPicPr>
            <p:cNvPr id="355" name="Picture 2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5969798" y="26587450"/>
              <a:ext cx="2628000" cy="2082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2" name="16 CuadroTexto"/>
            <p:cNvSpPr txBox="1"/>
            <p:nvPr/>
          </p:nvSpPr>
          <p:spPr>
            <a:xfrm>
              <a:off x="25969798" y="25825450"/>
              <a:ext cx="2628000" cy="1080000"/>
            </a:xfrm>
            <a:prstGeom prst="rect">
              <a:avLst/>
            </a:prstGeom>
            <a:solidFill>
              <a:srgbClr val="89A236"/>
            </a:solidFill>
          </p:spPr>
          <p:txBody>
            <a:bodyPr wrap="non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600" b="0"/>
              </a:lvl1pPr>
            </a:lstStyle>
            <a:p>
              <a:r>
                <a:rPr lang="en-US" sz="3200" dirty="0" err="1" smtClean="0"/>
                <a:t>Metereología</a:t>
              </a:r>
              <a:endParaRPr lang="en-US" sz="3200" dirty="0" smtClean="0"/>
            </a:p>
            <a:p>
              <a:r>
                <a:rPr lang="en-US" sz="3200" dirty="0" smtClean="0"/>
                <a:t>(</a:t>
              </a:r>
              <a:r>
                <a:rPr lang="en-US" sz="3200" dirty="0"/>
                <a:t>@AEMET)</a:t>
              </a:r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15899606" y="29479481"/>
            <a:ext cx="6668932" cy="2081072"/>
            <a:chOff x="14043598" y="29521481"/>
            <a:chExt cx="6668932" cy="2081072"/>
          </a:xfrm>
        </p:grpSpPr>
        <p:pic>
          <p:nvPicPr>
            <p:cNvPr id="368" name="Shape 111"/>
            <p:cNvPicPr preferRelativeResize="0">
              <a:picLocks noChangeAspect="1"/>
            </p:cNvPicPr>
            <p:nvPr/>
          </p:nvPicPr>
          <p:blipFill rotWithShape="1">
            <a:blip r:embed="rId15" cstate="print">
              <a:alphaModFix/>
            </a:blip>
            <a:srcRect r="16109"/>
            <a:stretch/>
          </p:blipFill>
          <p:spPr>
            <a:xfrm>
              <a:off x="16024798" y="30092650"/>
              <a:ext cx="2421830" cy="148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Picture 3">
              <a:hlinkClick r:id="rId16"/>
            </p:cNvPr>
            <p:cNvPicPr>
              <a:picLocks noChangeAspect="1" noChangeArrowheads="1"/>
            </p:cNvPicPr>
            <p:nvPr/>
          </p:nvPicPr>
          <p:blipFill>
            <a:blip r:embed="rId17" cstate="print"/>
            <a:srcRect t="11719" r="11250" b="4687"/>
            <a:stretch>
              <a:fillRect/>
            </a:stretch>
          </p:blipFill>
          <p:spPr bwMode="auto">
            <a:xfrm>
              <a:off x="14056888" y="30092650"/>
              <a:ext cx="1977118" cy="1489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0" name="Imagen 369" descr="Captura de pantalla 2015-02-01 a las 13.11.49.png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6"/>
            <a:stretch/>
          </p:blipFill>
          <p:spPr>
            <a:xfrm>
              <a:off x="18444530" y="30092650"/>
              <a:ext cx="2268000" cy="1509903"/>
            </a:xfrm>
            <a:prstGeom prst="rect">
              <a:avLst/>
            </a:prstGeom>
          </p:spPr>
        </p:pic>
        <p:sp>
          <p:nvSpPr>
            <p:cNvPr id="367" name="Shape 104"/>
            <p:cNvSpPr txBox="1"/>
            <p:nvPr/>
          </p:nvSpPr>
          <p:spPr>
            <a:xfrm>
              <a:off x="14043598" y="29521481"/>
              <a:ext cx="6668932" cy="584735"/>
            </a:xfrm>
            <a:prstGeom prst="rect">
              <a:avLst/>
            </a:prstGeom>
            <a:solidFill>
              <a:srgbClr val="89A236"/>
            </a:solidFill>
          </p:spPr>
          <p:txBody>
            <a:bodyPr wrap="non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200" b="0"/>
              </a:lvl1pPr>
            </a:lstStyle>
            <a:p>
              <a:r>
                <a:rPr lang="es-ES" dirty="0">
                  <a:sym typeface="Arial"/>
                </a:rPr>
                <a:t>Ciudades Inteligentes (</a:t>
              </a:r>
              <a:r>
                <a:rPr lang="es-ES" dirty="0" smtClean="0">
                  <a:sym typeface="Arial"/>
                </a:rPr>
                <a:t>@Zaragoza</a:t>
              </a:r>
              <a:r>
                <a:rPr lang="es-ES" dirty="0"/>
                <a:t>)</a:t>
              </a:r>
              <a:endParaRPr lang="es-ES" dirty="0">
                <a:sym typeface="Arial"/>
              </a:endParaRPr>
            </a:p>
          </p:txBody>
        </p:sp>
      </p:grpSp>
      <p:sp>
        <p:nvSpPr>
          <p:cNvPr id="372" name="30 CuadroTexto"/>
          <p:cNvSpPr txBox="1"/>
          <p:nvPr/>
        </p:nvSpPr>
        <p:spPr>
          <a:xfrm>
            <a:off x="4622005" y="25799651"/>
            <a:ext cx="2433001" cy="72000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defPPr>
              <a:defRPr lang="en-US"/>
            </a:defPPr>
            <a:lvl1pPr>
              <a:defRPr sz="36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s-ES" sz="3200" dirty="0" smtClean="0"/>
              <a:t>MIRROR</a:t>
            </a:r>
            <a:endParaRPr lang="es-ES" sz="3200" dirty="0"/>
          </a:p>
        </p:txBody>
      </p:sp>
      <p:grpSp>
        <p:nvGrpSpPr>
          <p:cNvPr id="65" name="Agrupar 64"/>
          <p:cNvGrpSpPr/>
          <p:nvPr/>
        </p:nvGrpSpPr>
        <p:grpSpPr>
          <a:xfrm>
            <a:off x="19659745" y="25736380"/>
            <a:ext cx="3240000" cy="2573705"/>
            <a:chOff x="18500933" y="26054048"/>
            <a:chExt cx="3240000" cy="2573705"/>
          </a:xfrm>
        </p:grpSpPr>
        <p:pic>
          <p:nvPicPr>
            <p:cNvPr id="356" name="Picture 13" descr="E:\Dropbox\viajeroChallenge2011\IMGS\GuiasYViajeroImg.png">
              <a:hlinkClick r:id="rId19"/>
            </p:cNvPr>
            <p:cNvPicPr>
              <a:picLocks noChangeAspect="1" noChangeArrowheads="1"/>
            </p:cNvPicPr>
            <p:nvPr/>
          </p:nvPicPr>
          <p:blipFill>
            <a:blip r:embed="rId20" cstate="print"/>
            <a:srcRect l="18817"/>
            <a:stretch>
              <a:fillRect/>
            </a:stretch>
          </p:blipFill>
          <p:spPr bwMode="auto">
            <a:xfrm>
              <a:off x="18500934" y="26739849"/>
              <a:ext cx="3239999" cy="1887904"/>
            </a:xfrm>
            <a:prstGeom prst="rect">
              <a:avLst/>
            </a:prstGeom>
            <a:noFill/>
          </p:spPr>
        </p:pic>
        <p:sp>
          <p:nvSpPr>
            <p:cNvPr id="363" name="17 CuadroTexto"/>
            <p:cNvSpPr txBox="1"/>
            <p:nvPr/>
          </p:nvSpPr>
          <p:spPr>
            <a:xfrm>
              <a:off x="18500933" y="26054048"/>
              <a:ext cx="3240000" cy="720000"/>
            </a:xfrm>
            <a:prstGeom prst="rect">
              <a:avLst/>
            </a:prstGeom>
            <a:solidFill>
              <a:srgbClr val="89A236"/>
            </a:solidFill>
            <a:ln>
              <a:noFill/>
            </a:ln>
          </p:spPr>
          <p:txBody>
            <a:bodyPr wrap="non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200" b="0"/>
              </a:lvl1pPr>
            </a:lstStyle>
            <a:p>
              <a:r>
                <a:rPr lang="en-US" dirty="0"/>
                <a:t>Blogs (</a:t>
              </a:r>
              <a:r>
                <a:rPr lang="en-US" dirty="0" smtClean="0"/>
                <a:t>@PRISA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9" name="Agrupar 8"/>
          <p:cNvGrpSpPr/>
          <p:nvPr/>
        </p:nvGrpSpPr>
        <p:grpSpPr>
          <a:xfrm>
            <a:off x="24173609" y="29307516"/>
            <a:ext cx="4679997" cy="2452120"/>
            <a:chOff x="23672007" y="29254450"/>
            <a:chExt cx="4679997" cy="2452120"/>
          </a:xfrm>
        </p:grpSpPr>
        <p:pic>
          <p:nvPicPr>
            <p:cNvPr id="359" name="Picture 4">
              <a:hlinkClick r:id="rId21"/>
            </p:cNvPr>
            <p:cNvPicPr>
              <a:picLocks noChangeAspect="1" noChangeArrowheads="1"/>
            </p:cNvPicPr>
            <p:nvPr/>
          </p:nvPicPr>
          <p:blipFill>
            <a:blip r:embed="rId22" cstate="print"/>
            <a:srcRect l="9375" t="12500" r="11250" b="9375"/>
            <a:stretch>
              <a:fillRect/>
            </a:stretch>
          </p:blipFill>
          <p:spPr bwMode="auto">
            <a:xfrm>
              <a:off x="26012004" y="29864050"/>
              <a:ext cx="2340000" cy="1842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9" name="Picture 2">
              <a:hlinkClick r:id="rId23"/>
            </p:cNvPr>
            <p:cNvPicPr>
              <a:picLocks noChangeAspect="1" noChangeArrowheads="1"/>
            </p:cNvPicPr>
            <p:nvPr/>
          </p:nvPicPr>
          <p:blipFill>
            <a:blip r:embed="rId24" cstate="print"/>
            <a:srcRect t="11719" b="3906"/>
            <a:stretch>
              <a:fillRect/>
            </a:stretch>
          </p:blipFill>
          <p:spPr bwMode="auto">
            <a:xfrm>
              <a:off x="23672007" y="30127070"/>
              <a:ext cx="2340000" cy="1579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4" name="19 CuadroTexto"/>
            <p:cNvSpPr txBox="1"/>
            <p:nvPr/>
          </p:nvSpPr>
          <p:spPr>
            <a:xfrm>
              <a:off x="23672007" y="29254450"/>
              <a:ext cx="4679997" cy="1080000"/>
            </a:xfrm>
            <a:prstGeom prst="rect">
              <a:avLst/>
            </a:prstGeom>
            <a:solidFill>
              <a:srgbClr val="89A236"/>
            </a:solidFill>
          </p:spPr>
          <p:txBody>
            <a:bodyPr wrap="square" lIns="91400" tIns="45700" rIns="91400" bIns="45700" rtlCol="0">
              <a:spAutoFit/>
            </a:bodyPr>
            <a:lstStyle>
              <a:defPPr>
                <a:defRPr lang="en-US"/>
              </a:defPPr>
              <a:lvl1pPr>
                <a:defRPr sz="3200" b="0"/>
              </a:lvl1pPr>
            </a:lstStyle>
            <a:p>
              <a:r>
                <a:rPr lang="en-US" dirty="0" smtClean="0"/>
                <a:t>Internet de </a:t>
              </a:r>
              <a:r>
                <a:rPr lang="en-US" dirty="0" err="1" smtClean="0"/>
                <a:t>las</a:t>
              </a:r>
              <a:r>
                <a:rPr lang="en-US" dirty="0" smtClean="0"/>
                <a:t> </a:t>
              </a:r>
              <a:r>
                <a:rPr lang="en-US" dirty="0" err="1" smtClean="0"/>
                <a:t>cosas</a:t>
              </a:r>
              <a:r>
                <a:rPr lang="en-US" dirty="0" smtClean="0"/>
                <a:t> </a:t>
              </a:r>
            </a:p>
            <a:p>
              <a:r>
                <a:rPr lang="en-US" dirty="0" smtClean="0"/>
                <a:t>(@CRTM</a:t>
              </a:r>
              <a:r>
                <a:rPr lang="en-US" dirty="0"/>
                <a:t>, </a:t>
              </a:r>
              <a:r>
                <a:rPr lang="en-US" dirty="0" err="1" smtClean="0"/>
                <a:t>Sistema</a:t>
              </a:r>
              <a:r>
                <a:rPr lang="en-US" dirty="0" smtClean="0"/>
                <a:t> </a:t>
              </a:r>
              <a:r>
                <a:rPr lang="en-US" dirty="0" err="1" smtClean="0"/>
                <a:t>bicis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69" name="Rectángulo 68"/>
          <p:cNvSpPr/>
          <p:nvPr/>
        </p:nvSpPr>
        <p:spPr bwMode="auto">
          <a:xfrm>
            <a:off x="9536906" y="24682450"/>
            <a:ext cx="3810000" cy="1007994"/>
          </a:xfrm>
          <a:prstGeom prst="rect">
            <a:avLst/>
          </a:prstGeom>
          <a:noFill/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140400" rIns="432000" bIns="0" numCol="1" rtlCol="0" anchor="t" anchorCtr="0" compatLnSpc="1">
            <a:prstTxWarp prst="textNoShape">
              <a:avLst/>
            </a:prstTxWarp>
          </a:bodyPr>
          <a:lstStyle/>
          <a:p>
            <a:r>
              <a:rPr lang="es-ES_tradnl" sz="4000" dirty="0" smtClean="0">
                <a:solidFill>
                  <a:srgbClr val="FF3333"/>
                </a:solidFill>
                <a:latin typeface="Consolas"/>
                <a:cs typeface="Consolas"/>
              </a:rPr>
              <a:t>Publicación</a:t>
            </a:r>
            <a:endParaRPr lang="es-ES_tradnl" sz="4000" dirty="0">
              <a:solidFill>
                <a:srgbClr val="FF3333"/>
              </a:solidFill>
              <a:latin typeface="Consolas"/>
              <a:cs typeface="Consolas"/>
            </a:endParaRPr>
          </a:p>
        </p:txBody>
      </p:sp>
      <p:pic>
        <p:nvPicPr>
          <p:cNvPr id="73" name="Imagen 72" descr="lod-cloud_colored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174" y="27349450"/>
            <a:ext cx="4331464" cy="281940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3" name="Imagen 12" descr="2000px.esDBpedialogo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06" y="19805650"/>
            <a:ext cx="1851064" cy="1557524"/>
          </a:xfrm>
          <a:prstGeom prst="rect">
            <a:avLst/>
          </a:prstGeom>
        </p:spPr>
      </p:pic>
      <p:pic>
        <p:nvPicPr>
          <p:cNvPr id="202" name="Imagen 201" descr="triple_left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7" y="7461250"/>
            <a:ext cx="676725" cy="1475998"/>
          </a:xfrm>
          <a:prstGeom prst="rect">
            <a:avLst/>
          </a:prstGeom>
        </p:spPr>
      </p:pic>
      <p:pic>
        <p:nvPicPr>
          <p:cNvPr id="204" name="Imagen 203" descr="triple_left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" y="23310850"/>
            <a:ext cx="676725" cy="1475998"/>
          </a:xfrm>
          <a:prstGeom prst="rect">
            <a:avLst/>
          </a:prstGeom>
        </p:spPr>
      </p:pic>
      <p:pic>
        <p:nvPicPr>
          <p:cNvPr id="205" name="Imagen 204" descr="triple_left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571" y="7461250"/>
            <a:ext cx="676725" cy="1475998"/>
          </a:xfrm>
          <a:prstGeom prst="rect">
            <a:avLst/>
          </a:prstGeom>
        </p:spPr>
      </p:pic>
      <p:pic>
        <p:nvPicPr>
          <p:cNvPr id="206" name="Imagen 205" descr="triple_left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89" y="7461250"/>
            <a:ext cx="676725" cy="1475998"/>
          </a:xfrm>
          <a:prstGeom prst="rect">
            <a:avLst/>
          </a:prstGeom>
        </p:spPr>
      </p:pic>
      <p:pic>
        <p:nvPicPr>
          <p:cNvPr id="207" name="Imagen 206" descr="triple_left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289" y="14624050"/>
            <a:ext cx="676725" cy="1475998"/>
          </a:xfrm>
          <a:prstGeom prst="rect">
            <a:avLst/>
          </a:prstGeom>
        </p:spPr>
      </p:pic>
      <p:pic>
        <p:nvPicPr>
          <p:cNvPr id="243" name="Imagen 242" descr="triple_left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" y="32128270"/>
            <a:ext cx="676725" cy="1475998"/>
          </a:xfrm>
          <a:prstGeom prst="rect">
            <a:avLst/>
          </a:prstGeom>
        </p:spPr>
      </p:pic>
      <p:pic>
        <p:nvPicPr>
          <p:cNvPr id="130" name="Imagen 129" descr="triple_left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" y="14624050"/>
            <a:ext cx="676725" cy="14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5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Settings\Katy Esteban Glez\Mis documentos\Trabajo\Grupo\Transparencia grupo\Template.pot</Template>
  <TotalTime>6368</TotalTime>
  <Words>282</Words>
  <Application>Microsoft Macintosh PowerPoint</Application>
  <PresentationFormat>Personalizado</PresentationFormat>
  <Paragraphs>63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2" baseType="lpstr">
      <vt:lpstr>Template</vt:lpstr>
      <vt:lpstr>Presentación de PowerPoint</vt:lpstr>
    </vt:vector>
  </TitlesOfParts>
  <Company>LIA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 título de diapositiva</dc:title>
  <dc:creator>Laboratorio de Inteligencia Artificial</dc:creator>
  <cp:lastModifiedBy>Maria Poveda</cp:lastModifiedBy>
  <cp:revision>719</cp:revision>
  <cp:lastPrinted>2014-07-01T09:04:45Z</cp:lastPrinted>
  <dcterms:created xsi:type="dcterms:W3CDTF">2010-11-15T11:16:30Z</dcterms:created>
  <dcterms:modified xsi:type="dcterms:W3CDTF">2015-02-26T09:54:47Z</dcterms:modified>
</cp:coreProperties>
</file>